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Quattrocento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boldItalic.fntdata"/><Relationship Id="rId61" Type="http://schemas.openxmlformats.org/officeDocument/2006/relationships/font" Target="fonts/QuattrocentoSans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attrocento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4.xml"/><Relationship Id="rId55" Type="http://schemas.openxmlformats.org/officeDocument/2006/relationships/font" Target="fonts/Lato-regular.fntdata"/><Relationship Id="rId10" Type="http://schemas.openxmlformats.org/officeDocument/2006/relationships/slide" Target="slides/slide3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6.xml"/><Relationship Id="rId57" Type="http://schemas.openxmlformats.org/officeDocument/2006/relationships/font" Target="fonts/Lato-italic.fntdata"/><Relationship Id="rId12" Type="http://schemas.openxmlformats.org/officeDocument/2006/relationships/slide" Target="slides/slide5.xml"/><Relationship Id="rId56" Type="http://schemas.openxmlformats.org/officeDocument/2006/relationships/font" Target="fonts/Lato-bold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regular.fntdata"/><Relationship Id="rId14" Type="http://schemas.openxmlformats.org/officeDocument/2006/relationships/slide" Target="slides/slide7.xml"/><Relationship Id="rId58" Type="http://schemas.openxmlformats.org/officeDocument/2006/relationships/font" Target="fonts/La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5d8d477d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145d8d477de_0_5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5d8d477d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45d8d477d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42d2ce32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42d2ce32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5d8d477de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45d8d477de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5d8d477de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5d8d477de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5d8d477d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5d8d477d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3f7a81a7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3f7a81a7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add </a:t>
            </a:r>
            <a:r>
              <a:rPr lang="en"/>
              <a:t>snapshot of the annotation file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43f7a81a7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43f7a81a7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add infercnv heatmap corresponding to BC6H1126 patient  , tell we also get the matrix corresponding to the profile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3f7a81a7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3f7a81a7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show the cut part  , scatter plot of the clusters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3f7a81a7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43f7a81a7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this will create signal corresponding to the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3f7a81a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3f7a81a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 cluster average expression , mean shifted wo wala </a:t>
            </a:r>
            <a:r>
              <a:rPr lang="en"/>
              <a:t>diagram</a:t>
            </a:r>
            <a:r>
              <a:rPr lang="en"/>
              <a:t> bhi , show the original distribution from the heatmap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42d2ce32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42d2ce32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43f7a81a7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43f7a81a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5d8d477de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5d8d477de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3f7a81a7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43f7a81a7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add the graph for both these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3f7a81a7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43f7a81a7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talk about Monte Carlo Randomization  ## talk about the signal significant signal difference : plot and extreme 5 percent and find the confidence interval.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43f7a81a7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43f7a81a7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43f7a81a7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43f7a81a7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better </a:t>
            </a:r>
            <a:r>
              <a:rPr lang="en"/>
              <a:t>understanding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3f7a81a7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43f7a81a7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3f7a81a7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43f7a81a7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43f7a81a7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43f7a81a7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add the spikes count and all that stuff for </a:t>
            </a:r>
            <a:r>
              <a:rPr lang="en"/>
              <a:t>particular</a:t>
            </a:r>
            <a:r>
              <a:rPr lang="en"/>
              <a:t> tumor here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3f7a81a7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43f7a81a7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5d8d477de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5d8d477de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43f7a81a7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43f7a81a7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3f7a81a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3f7a81a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spanning tree , and removing any transitive dependencies.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43f7a81a7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43f7a81a7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3f7a81a7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3f7a81a7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5d8d477de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5d8d477de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5d8d477de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45d8d477de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5d8d477de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5d8d477de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45d8d477de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45d8d477de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5d8d477de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45d8d477de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442d2ce3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442d2ce3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5d8d477d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5d8d477d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5d8d477de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5d8d477de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5d8d477d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5d8d477d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42d2ce32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42d2ce32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5d8d477d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5d8d477d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5d8d477d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5d8d477d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1143000" y="797753"/>
            <a:ext cx="73152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b="0"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4114800" y="2430434"/>
            <a:ext cx="43434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  <a:defRPr sz="1800">
                <a:solidFill>
                  <a:srgbClr val="E9F7F6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41148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26"/>
          <p:cNvCxnSpPr/>
          <p:nvPr/>
        </p:nvCxnSpPr>
        <p:spPr>
          <a:xfrm>
            <a:off x="685800" y="2317221"/>
            <a:ext cx="777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800" y="3406047"/>
            <a:ext cx="2251615" cy="123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33845" y="1035886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2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3" name="Google Shape;153;p28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685799" y="946718"/>
            <a:ext cx="38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685799" y="1616168"/>
            <a:ext cx="38151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4672693" y="946716"/>
            <a:ext cx="3828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4672693" y="1616168"/>
            <a:ext cx="38289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64" name="Google Shape;164;p29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623888" y="1284317"/>
            <a:ext cx="7886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500"/>
              <a:buFont typeface="Quattrocento Sans"/>
              <a:buNone/>
              <a:defRPr b="0"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623888" y="3414475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633845" y="1035886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2" type="body"/>
          </p:nvPr>
        </p:nvSpPr>
        <p:spPr>
          <a:xfrm>
            <a:off x="4629150" y="1035886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83" name="Google Shape;183;p32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633845" y="1035886"/>
            <a:ext cx="3867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633845" y="1655160"/>
            <a:ext cx="38670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4629150" y="1035887"/>
            <a:ext cx="3886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4629150" y="1655160"/>
            <a:ext cx="3886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94" name="Google Shape;194;p3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5" name="Google Shape;19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4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1" name="Google Shape;201;p34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630936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5pPr>
            <a:lvl6pPr indent="-32385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6pPr>
            <a:lvl7pPr indent="-32385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8pPr>
            <a:lvl9pPr indent="-32385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9pPr>
          </a:lstStyle>
          <a:p/>
        </p:txBody>
      </p:sp>
      <p:sp>
        <p:nvSpPr>
          <p:cNvPr id="206" name="Google Shape;206;p35"/>
          <p:cNvSpPr txBox="1"/>
          <p:nvPr>
            <p:ph idx="2" type="body"/>
          </p:nvPr>
        </p:nvSpPr>
        <p:spPr>
          <a:xfrm>
            <a:off x="630936" y="1543049"/>
            <a:ext cx="2949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207" name="Google Shape;207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" name="Google Shape;210;p35"/>
          <p:cNvCxnSpPr/>
          <p:nvPr/>
        </p:nvCxnSpPr>
        <p:spPr>
          <a:xfrm>
            <a:off x="645450" y="1545772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" name="Google Shape;21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630936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6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630936" y="1543050"/>
            <a:ext cx="29490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216" name="Google Shape;216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36"/>
          <p:cNvCxnSpPr/>
          <p:nvPr/>
        </p:nvCxnSpPr>
        <p:spPr>
          <a:xfrm>
            <a:off x="645450" y="1545772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0" name="Google Shape;22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idx="1" type="body"/>
          </p:nvPr>
        </p:nvSpPr>
        <p:spPr>
          <a:xfrm rot="5400000">
            <a:off x="2777495" y="-1107764"/>
            <a:ext cx="3599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7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27" name="Google Shape;227;p3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8" name="Google Shape;22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 rot="5400000">
            <a:off x="5350050" y="146397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 rot="5400000">
            <a:off x="1349475" y="-450628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" name="Google Shape;235;p38"/>
          <p:cNvCxnSpPr/>
          <p:nvPr/>
        </p:nvCxnSpPr>
        <p:spPr>
          <a:xfrm>
            <a:off x="6543675" y="277589"/>
            <a:ext cx="0" cy="435480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685799" y="1035886"/>
            <a:ext cx="3834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2" type="body"/>
          </p:nvPr>
        </p:nvSpPr>
        <p:spPr>
          <a:xfrm>
            <a:off x="4683577" y="1035886"/>
            <a:ext cx="3828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239" name="Google Shape;239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43" name="Google Shape;243;p39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5pPr>
            <a:lvl6pPr indent="-32385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6pPr>
            <a:lvl7pPr indent="-32385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8pPr>
            <a:lvl9pPr indent="-32385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9pPr>
          </a:lstStyle>
          <a:p/>
        </p:txBody>
      </p:sp>
      <p:sp>
        <p:nvSpPr>
          <p:cNvPr id="247" name="Google Shape;247;p40"/>
          <p:cNvSpPr txBox="1"/>
          <p:nvPr>
            <p:ph idx="2" type="body"/>
          </p:nvPr>
        </p:nvSpPr>
        <p:spPr>
          <a:xfrm>
            <a:off x="630936" y="1643745"/>
            <a:ext cx="29490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248" name="Google Shape;248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630936" y="342900"/>
            <a:ext cx="29490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52" name="Google Shape;252;p40"/>
          <p:cNvCxnSpPr/>
          <p:nvPr/>
        </p:nvCxnSpPr>
        <p:spPr>
          <a:xfrm>
            <a:off x="645450" y="1545772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630936" y="1643745"/>
            <a:ext cx="29490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260" name="Google Shape;260;p41"/>
          <p:cNvSpPr txBox="1"/>
          <p:nvPr>
            <p:ph type="title"/>
          </p:nvPr>
        </p:nvSpPr>
        <p:spPr>
          <a:xfrm>
            <a:off x="630936" y="342900"/>
            <a:ext cx="29490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61" name="Google Shape;261;p41"/>
          <p:cNvCxnSpPr/>
          <p:nvPr/>
        </p:nvCxnSpPr>
        <p:spPr>
          <a:xfrm>
            <a:off x="645450" y="1545772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2" name="Google Shape;26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idx="1" type="body"/>
          </p:nvPr>
        </p:nvSpPr>
        <p:spPr>
          <a:xfrm rot="5400000">
            <a:off x="2786945" y="-1122314"/>
            <a:ext cx="3575400" cy="7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633845" y="274320"/>
            <a:ext cx="7084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69" name="Google Shape;269;p42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0470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646314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ortals.broadinstitute.org/single_cell/stud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cellandbioscience.biomedcentral.com/articles/10.1186/s13578-019-0314-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transcend.senguptalab.iiitd.edu.in/" TargetMode="External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researchgate.net/figure/Effects-of-tumour-heterogeneity-on-the-predictive-value-of-biomarkers-Cancer-diagnosis_fig2_31164884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ctrTitle"/>
          </p:nvPr>
        </p:nvSpPr>
        <p:spPr>
          <a:xfrm>
            <a:off x="816075" y="781541"/>
            <a:ext cx="73152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1851"/>
              <a:buFont typeface="Quattrocento Sans"/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Clonal reconstruction of cancer from the single-cell expression based CNV inferences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1851"/>
              <a:buFont typeface="Quattrocento Sans"/>
              <a:buNone/>
            </a:pPr>
            <a:r>
              <a:t/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000"/>
              <a:buFont typeface="Quattrocento Sans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M.Tech Thesis Defense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43"/>
          <p:cNvSpPr txBox="1"/>
          <p:nvPr>
            <p:ph idx="1" type="subTitle"/>
          </p:nvPr>
        </p:nvSpPr>
        <p:spPr>
          <a:xfrm>
            <a:off x="6584700" y="2608794"/>
            <a:ext cx="21216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1400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Presented by,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1400"/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           Kiran Sethi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1400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MT20211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r>
              <a:t/>
            </a:r>
            <a:endParaRPr sz="1400"/>
          </a:p>
        </p:txBody>
      </p:sp>
      <p:sp>
        <p:nvSpPr>
          <p:cNvPr id="277" name="Google Shape;277;p43"/>
          <p:cNvSpPr txBox="1"/>
          <p:nvPr/>
        </p:nvSpPr>
        <p:spPr>
          <a:xfrm>
            <a:off x="578925" y="2571756"/>
            <a:ext cx="2677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rgbClr val="E9F7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Supervisor,  </a:t>
            </a:r>
            <a:endParaRPr b="0" i="0" sz="1500" u="none" cap="none" strike="noStrike">
              <a:solidFill>
                <a:srgbClr val="E9F7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" sz="1500" u="none" cap="none" strike="noStrike">
                <a:solidFill>
                  <a:srgbClr val="E9F7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</a:t>
            </a:r>
            <a:r>
              <a:rPr b="1" lang="en" sz="1500">
                <a:solidFill>
                  <a:srgbClr val="E9F7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Debarka Sengupta</a:t>
            </a:r>
            <a:r>
              <a:rPr b="1" i="0" lang="en" sz="1500" u="none" cap="none" strike="noStrike">
                <a:solidFill>
                  <a:srgbClr val="E9F7F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1500" u="none" cap="none" strike="noStrike">
              <a:solidFill>
                <a:srgbClr val="E9F7F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880200" y="1915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  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700"/>
          </a:p>
        </p:txBody>
      </p:sp>
      <p:sp>
        <p:nvSpPr>
          <p:cNvPr id="347" name="Google Shape;347;p52"/>
          <p:cNvSpPr txBox="1"/>
          <p:nvPr/>
        </p:nvSpPr>
        <p:spPr>
          <a:xfrm>
            <a:off x="1564975" y="4524575"/>
            <a:ext cx="763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0" l="0" r="0" t="9132"/>
          <a:stretch/>
        </p:blipFill>
        <p:spPr>
          <a:xfrm>
            <a:off x="1564975" y="272425"/>
            <a:ext cx="5517174" cy="43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/>
        </p:nvSpPr>
        <p:spPr>
          <a:xfrm>
            <a:off x="-580250" y="4524575"/>
            <a:ext cx="9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                         InferCNV generated heatmap corresponding to the Copy Number Variation Profile for glioblastoma tumour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188" y="603200"/>
            <a:ext cx="7690426" cy="4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/>
        </p:nvSpPr>
        <p:spPr>
          <a:xfrm>
            <a:off x="2515813" y="4578575"/>
            <a:ext cx="45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                         An overview of InferCNV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ctrTitle"/>
          </p:nvPr>
        </p:nvSpPr>
        <p:spPr>
          <a:xfrm>
            <a:off x="729625" y="1352350"/>
            <a:ext cx="3618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Related work and Background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 b="34014" l="44451" r="24323" t="31354"/>
          <a:stretch/>
        </p:blipFill>
        <p:spPr>
          <a:xfrm>
            <a:off x="3992350" y="1574250"/>
            <a:ext cx="4784352" cy="31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/>
          <p:nvPr/>
        </p:nvSpPr>
        <p:spPr>
          <a:xfrm>
            <a:off x="263500" y="2249700"/>
            <a:ext cx="3471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Patel et Al result has shown that transcriptional heterogeneity is resulted from clonal heterogeneity.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Analysis of glioblastoma , for patient MGH31 and expected clonal phylogeny from the visual inspection.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N=reference cells /normal cells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ctrTitle"/>
          </p:nvPr>
        </p:nvSpPr>
        <p:spPr>
          <a:xfrm>
            <a:off x="523275" y="1345350"/>
            <a:ext cx="8414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Part1. Clonal Reconstruction of cancer </a:t>
            </a:r>
            <a:endParaRPr/>
          </a:p>
        </p:txBody>
      </p:sp>
      <p:sp>
        <p:nvSpPr>
          <p:cNvPr id="368" name="Google Shape;368;p55"/>
          <p:cNvSpPr txBox="1"/>
          <p:nvPr>
            <p:ph idx="1" type="subTitle"/>
          </p:nvPr>
        </p:nvSpPr>
        <p:spPr>
          <a:xfrm>
            <a:off x="603427" y="2359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solidFill>
                  <a:srgbClr val="666666"/>
                </a:solidFill>
              </a:rPr>
              <a:t>The previous slide has shown the expected clonal phylogeny w.r.t visual inspection.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>
                <a:solidFill>
                  <a:srgbClr val="666666"/>
                </a:solidFill>
              </a:rPr>
              <a:t>Can we create mathematically and computationally rigorous framework for modelling clonal phylogeny at single cell resolution using single cell RNAseq data ?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727650" y="118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Tumor Dataset Details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729450" y="22129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endParaRPr sz="1400"/>
          </a:p>
        </p:txBody>
      </p:sp>
      <p:sp>
        <p:nvSpPr>
          <p:cNvPr id="375" name="Google Shape;375;p56"/>
          <p:cNvSpPr txBox="1"/>
          <p:nvPr/>
        </p:nvSpPr>
        <p:spPr>
          <a:xfrm>
            <a:off x="-128325" y="4539400"/>
            <a:ext cx="95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 txBox="1"/>
          <p:nvPr/>
        </p:nvSpPr>
        <p:spPr>
          <a:xfrm>
            <a:off x="729450" y="1793250"/>
            <a:ext cx="72147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Tumor name- pediatric midline gliomas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b="1"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Data Source-</a:t>
            </a:r>
            <a:r>
              <a:rPr lang="en" sz="1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6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https://portals.broadinstitute.org/single_cell/study</a:t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Patient-    BCH836</a:t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727650" y="116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1: Create Annotation file patient wise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400" y="1984625"/>
            <a:ext cx="3364250" cy="27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/>
          <p:nvPr/>
        </p:nvSpPr>
        <p:spPr>
          <a:xfrm>
            <a:off x="926350" y="2285000"/>
            <a:ext cx="3018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First column       = cell name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Second column   = cell type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u="sng">
                <a:latin typeface="Times New Roman"/>
                <a:ea typeface="Times New Roman"/>
                <a:cs typeface="Times New Roman"/>
                <a:sym typeface="Times New Roman"/>
              </a:rPr>
              <a:t>Patient id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can be observed from the cell name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Only patient of interest is kept in the annotation file i.e </a:t>
            </a:r>
            <a:r>
              <a:rPr b="1" lang="en" sz="1600" u="sng">
                <a:latin typeface="Times New Roman"/>
                <a:ea typeface="Times New Roman"/>
                <a:cs typeface="Times New Roman"/>
                <a:sym typeface="Times New Roman"/>
              </a:rPr>
              <a:t>BCH836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 generate patient wise CNV</a:t>
            </a:r>
            <a:endParaRPr b="1" sz="16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727650" y="1169575"/>
            <a:ext cx="83061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Step2. Generate Copy Number profile using InferCNV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58"/>
          <p:cNvPicPr preferRelativeResize="0"/>
          <p:nvPr/>
        </p:nvPicPr>
        <p:blipFill rotWithShape="1">
          <a:blip r:embed="rId3">
            <a:alphaModFix/>
          </a:blip>
          <a:srcRect b="0" l="0" r="0" t="5544"/>
          <a:stretch/>
        </p:blipFill>
        <p:spPr>
          <a:xfrm>
            <a:off x="3541600" y="1830775"/>
            <a:ext cx="4053775" cy="29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8"/>
          <p:cNvSpPr txBox="1"/>
          <p:nvPr/>
        </p:nvSpPr>
        <p:spPr>
          <a:xfrm>
            <a:off x="926275" y="1743550"/>
            <a:ext cx="2375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Heatmap for Copy Number Profile of  the patient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BCH836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generated using inferCNV.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Observations correspond to residual expression of malignant cells while references correspond to the non malignant cells.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727650" y="1144500"/>
            <a:ext cx="79794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Step3 : Clustering the  InferCNV output expression     matrix ( Hierarchical Clustering-</a:t>
            </a: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ward linkage</a:t>
            </a: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00" y="2239000"/>
            <a:ext cx="37909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75" y="2239000"/>
            <a:ext cx="3790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771700" y="1161125"/>
            <a:ext cx="76887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4. For each cluster, generate the average of the expression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 rotWithShape="1">
          <a:blip r:embed="rId3">
            <a:alphaModFix/>
          </a:blip>
          <a:srcRect b="-1749" l="-4374" r="15287" t="1750"/>
          <a:stretch/>
        </p:blipFill>
        <p:spPr>
          <a:xfrm>
            <a:off x="2955900" y="2013913"/>
            <a:ext cx="3037001" cy="28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0"/>
          <p:cNvSpPr txBox="1"/>
          <p:nvPr/>
        </p:nvSpPr>
        <p:spPr>
          <a:xfrm>
            <a:off x="633625" y="2087225"/>
            <a:ext cx="8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60"/>
          <p:cNvPicPr preferRelativeResize="0"/>
          <p:nvPr/>
        </p:nvPicPr>
        <p:blipFill rotWithShape="1">
          <a:blip r:embed="rId4">
            <a:alphaModFix/>
          </a:blip>
          <a:srcRect b="0" l="0" r="12899" t="0"/>
          <a:stretch/>
        </p:blipFill>
        <p:spPr>
          <a:xfrm>
            <a:off x="456125" y="2087225"/>
            <a:ext cx="2645149" cy="26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0"/>
          <p:cNvPicPr preferRelativeResize="0"/>
          <p:nvPr/>
        </p:nvPicPr>
        <p:blipFill rotWithShape="1">
          <a:blip r:embed="rId5">
            <a:alphaModFix/>
          </a:blip>
          <a:srcRect b="0" l="0" r="12342" t="0"/>
          <a:stretch/>
        </p:blipFill>
        <p:spPr>
          <a:xfrm>
            <a:off x="5992900" y="1940600"/>
            <a:ext cx="2840725" cy="28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0"/>
          <p:cNvSpPr txBox="1"/>
          <p:nvPr/>
        </p:nvSpPr>
        <p:spPr>
          <a:xfrm>
            <a:off x="857275" y="4658975"/>
            <a:ext cx="78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        Cluster 0                                                           Cluster 1                                                           Cluster 2     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729450" y="1157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5. Shifting mean to the origin 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61"/>
          <p:cNvSpPr txBox="1"/>
          <p:nvPr>
            <p:ph idx="1" type="body"/>
          </p:nvPr>
        </p:nvSpPr>
        <p:spPr>
          <a:xfrm>
            <a:off x="307050" y="1642650"/>
            <a:ext cx="76887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70">
                <a:solidFill>
                  <a:srgbClr val="232629"/>
                </a:solidFill>
                <a:highlight>
                  <a:srgbClr val="FFFFFF"/>
                </a:highlight>
              </a:rPr>
              <a:t>Shift the mean of average expression of all the cluster to 0.</a:t>
            </a:r>
            <a:r>
              <a:rPr lang="en" sz="870">
                <a:solidFill>
                  <a:srgbClr val="000000"/>
                </a:solidFill>
              </a:rPr>
              <a:t>Then expression value &gt;0 will be having </a:t>
            </a:r>
            <a:r>
              <a:rPr b="1" lang="en" sz="870">
                <a:solidFill>
                  <a:srgbClr val="000000"/>
                </a:solidFill>
              </a:rPr>
              <a:t>copy number gain</a:t>
            </a:r>
            <a:r>
              <a:rPr lang="en" sz="870">
                <a:solidFill>
                  <a:srgbClr val="000000"/>
                </a:solidFill>
              </a:rPr>
              <a:t> and if &lt;0 will be having </a:t>
            </a:r>
            <a:r>
              <a:rPr b="1" lang="en" sz="870">
                <a:solidFill>
                  <a:srgbClr val="000000"/>
                </a:solidFill>
              </a:rPr>
              <a:t>copy number loss</a:t>
            </a:r>
            <a:endParaRPr sz="814"/>
          </a:p>
        </p:txBody>
      </p:sp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875" y="2062350"/>
            <a:ext cx="2778237" cy="27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75" y="2062350"/>
            <a:ext cx="2778237" cy="27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100" y="2062350"/>
            <a:ext cx="2778237" cy="277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1"/>
          <p:cNvSpPr txBox="1"/>
          <p:nvPr/>
        </p:nvSpPr>
        <p:spPr>
          <a:xfrm>
            <a:off x="981413" y="4668775"/>
            <a:ext cx="76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               Cluster 0                                                           Cluster 1                                                           Cluster 2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783975" y="1388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893550" y="2016000"/>
            <a:ext cx="7083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342900" marR="203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❖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Objective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1-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Clonal reconstruction of cancer from single cell expression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marR="203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based CNV inferences.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203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❖"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Objective 2: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Development of an end to end transfer learning based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web server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for single cell analysis (tranSCend)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85800" marR="203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727650" y="1144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Step 6. </a:t>
            </a:r>
            <a:r>
              <a:rPr b="0" lang="en" sz="2500">
                <a:solidFill>
                  <a:srgbClr val="2326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nC2 </a:t>
            </a: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Combinations , n= number of clusters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62"/>
          <p:cNvSpPr txBox="1"/>
          <p:nvPr>
            <p:ph idx="1" type="body"/>
          </p:nvPr>
        </p:nvSpPr>
        <p:spPr>
          <a:xfrm>
            <a:off x="727650" y="2190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all the possible pair combinations of the  average expression of the clusters . Each combination will have signals corresponding to two clusters which will be taken as A and B.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 clusters will correspond to </a:t>
            </a:r>
            <a:r>
              <a:rPr lang="en" sz="1700">
                <a:solidFill>
                  <a:srgbClr val="2326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nC2  such combinations.</a:t>
            </a:r>
            <a:endParaRPr sz="1700">
              <a:solidFill>
                <a:srgbClr val="2326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326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326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326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Idea </a:t>
            </a:r>
            <a:endParaRPr/>
          </a:p>
        </p:txBody>
      </p:sp>
      <p:sp>
        <p:nvSpPr>
          <p:cNvPr id="429" name="Google Shape;429;p63"/>
          <p:cNvSpPr txBox="1"/>
          <p:nvPr>
            <p:ph idx="1" type="body"/>
          </p:nvPr>
        </p:nvSpPr>
        <p:spPr>
          <a:xfrm>
            <a:off x="729450" y="1941400"/>
            <a:ext cx="81486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 0.2 , 0 , 0,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B=  0.05 ,0, 0 ,0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A-B = 0.15 , 0  , 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A-B &lt;= A (with same direction that of A) ; valid  . This implies B -&gt; A (A has more similar kind of mutation compared to B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B-A = -0.15, 0, 0, 0 (no such direction exist for A nor B) ;invalid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different kind of mutation present in two signals at same chromosome position , we can say that they are not directly related. It’s not possible to establish any direct relation in that case.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727650" y="1194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7. Generate both A-B and B-A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727650" y="1729625"/>
            <a:ext cx="76887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6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For each combination , generate A-B and B-A both. For ex: A= cluster 0 , B= cluster 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67750"/>
            <a:ext cx="3358025" cy="27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650" y="2104950"/>
            <a:ext cx="3553226" cy="27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 txBox="1"/>
          <p:nvPr/>
        </p:nvSpPr>
        <p:spPr>
          <a:xfrm>
            <a:off x="1428725" y="4743300"/>
            <a:ext cx="61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A-B 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B-A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727650" y="121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2">
                <a:latin typeface="Times New Roman"/>
                <a:ea typeface="Times New Roman"/>
                <a:cs typeface="Times New Roman"/>
                <a:sym typeface="Times New Roman"/>
              </a:rPr>
              <a:t>Step 8. Noise filter(significant signal difference)</a:t>
            </a:r>
            <a:endParaRPr b="0" sz="13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54650"/>
            <a:ext cx="4644776" cy="2990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5"/>
          <p:cNvSpPr txBox="1"/>
          <p:nvPr/>
        </p:nvSpPr>
        <p:spPr>
          <a:xfrm>
            <a:off x="5374225" y="2845075"/>
            <a:ext cx="32481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Monte Carlo Randomization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95 % Confidence interval: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600">
                <a:solidFill>
                  <a:srgbClr val="A64D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[-0.11, 0.10] </a:t>
            </a:r>
            <a:endParaRPr b="1" sz="1600">
              <a:solidFill>
                <a:srgbClr val="A64D7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4D7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(this is removed as noise)</a:t>
            </a:r>
            <a:endParaRPr b="1" sz="1600">
              <a:solidFill>
                <a:srgbClr val="A64D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727650" y="1244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8.Noise filter continued..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050" y="1931725"/>
            <a:ext cx="3052950" cy="26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300" y="1931725"/>
            <a:ext cx="2986877" cy="27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6"/>
          <p:cNvSpPr txBox="1"/>
          <p:nvPr/>
        </p:nvSpPr>
        <p:spPr>
          <a:xfrm>
            <a:off x="1503325" y="4491825"/>
            <a:ext cx="55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A-B 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B-A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727650" y="122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Sample Cases- Understanding the algorithm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9" name="Google Shape;4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5" y="1967350"/>
            <a:ext cx="2936351" cy="221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0" name="Google Shape;4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938" y="1967350"/>
            <a:ext cx="2936349" cy="221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1" name="Google Shape;46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050" y="1967350"/>
            <a:ext cx="2651175" cy="221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2" name="Google Shape;462;p67"/>
          <p:cNvSpPr txBox="1"/>
          <p:nvPr/>
        </p:nvSpPr>
        <p:spPr>
          <a:xfrm>
            <a:off x="108275" y="4177550"/>
            <a:ext cx="86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                                                 B-&gt;A                                                                                                                    B-&gt;A                                                                                                            B-&gt;A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67"/>
          <p:cNvSpPr txBox="1"/>
          <p:nvPr/>
        </p:nvSpPr>
        <p:spPr>
          <a:xfrm>
            <a:off x="260825" y="4433600"/>
            <a:ext cx="869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|                    Copy Number Gain in A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                             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|                 Copy Number Gain in A at more than one position        |       CN gain at one chromosome position ,loss at other 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67"/>
          <p:cNvSpPr txBox="1"/>
          <p:nvPr/>
        </p:nvSpPr>
        <p:spPr>
          <a:xfrm>
            <a:off x="260825" y="4673200"/>
            <a:ext cx="869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|                         No  mutation in B                                       |                                                 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No  mutation in B                                                 |                                             No  mutation in B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8"/>
          <p:cNvSpPr txBox="1"/>
          <p:nvPr>
            <p:ph type="title"/>
          </p:nvPr>
        </p:nvSpPr>
        <p:spPr>
          <a:xfrm>
            <a:off x="727650" y="1198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Sample Cases- continued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25" y="1928800"/>
            <a:ext cx="4206326" cy="2148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1" name="Google Shape;4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25" y="1928800"/>
            <a:ext cx="4522375" cy="2148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2" name="Google Shape;472;p68"/>
          <p:cNvSpPr txBox="1"/>
          <p:nvPr/>
        </p:nvSpPr>
        <p:spPr>
          <a:xfrm>
            <a:off x="185225" y="4152550"/>
            <a:ext cx="875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                                                 A and B are not related                                                                                                                                                              A and B are not related                                               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68"/>
          <p:cNvSpPr txBox="1"/>
          <p:nvPr/>
        </p:nvSpPr>
        <p:spPr>
          <a:xfrm>
            <a:off x="1089700" y="4432050"/>
            <a:ext cx="710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A: CN gain at chr 1 , CN loss at chr 3                                                                                                                             A: normal at chr1 , CN gain at chr3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68"/>
          <p:cNvSpPr txBox="1"/>
          <p:nvPr/>
        </p:nvSpPr>
        <p:spPr>
          <a:xfrm>
            <a:off x="1089726" y="4700650"/>
            <a:ext cx="65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B: 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 CN loss at chr 1, CN gain at chr 3                                                                                                                             B: CN loss at chr1, normal at chr3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/>
          <p:nvPr>
            <p:ph type="title"/>
          </p:nvPr>
        </p:nvSpPr>
        <p:spPr>
          <a:xfrm>
            <a:off x="729450" y="123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9: Constructing Phylogeny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69"/>
          <p:cNvSpPr txBox="1"/>
          <p:nvPr>
            <p:ph idx="1" type="body"/>
          </p:nvPr>
        </p:nvSpPr>
        <p:spPr>
          <a:xfrm>
            <a:off x="729450" y="1766900"/>
            <a:ext cx="7688700" cy="31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difference_signal in  [A-B , B-A]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the number of spikes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spike should have direction similar to that of any parent 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absolute magnitude of the spike of difference signal should be less or equal to the parent signal.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condition hold true for every spikes in the difference_signal ,then difference_signal is valid  otherwise ,no direct relation.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if A-B is valid , relation will be B-&gt;A 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else if B-A is valid ,relation will be A-&gt;B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/>
          <p:nvPr>
            <p:ph type="title"/>
          </p:nvPr>
        </p:nvSpPr>
        <p:spPr>
          <a:xfrm>
            <a:off x="727650" y="121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For  BCH836: </a:t>
            </a:r>
            <a:r>
              <a:rPr lang="en" sz="25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cluster_0 and cluster_1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70"/>
          <p:cNvSpPr txBox="1"/>
          <p:nvPr/>
        </p:nvSpPr>
        <p:spPr>
          <a:xfrm>
            <a:off x="622950" y="4456850"/>
            <a:ext cx="83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A-B is valid , its spike coincides with the spike in A i.e cluster 0 , also magnitude is  less than the parent.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7" name="Google Shape;4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2663635" cy="2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498" y="1853850"/>
            <a:ext cx="2663635" cy="2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96" y="1906850"/>
            <a:ext cx="2663635" cy="26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type="title"/>
          </p:nvPr>
        </p:nvSpPr>
        <p:spPr>
          <a:xfrm>
            <a:off x="727650" y="123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For  BCH836: </a:t>
            </a:r>
            <a:r>
              <a:rPr lang="en" sz="25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taking cluster_0 and cluster_1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5" name="Google Shape;4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25" y="1853850"/>
            <a:ext cx="2971074" cy="27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000" y="1845950"/>
            <a:ext cx="2986877" cy="27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1"/>
          <p:cNvPicPr preferRelativeResize="0"/>
          <p:nvPr/>
        </p:nvPicPr>
        <p:blipFill rotWithShape="1">
          <a:blip r:embed="rId5">
            <a:alphaModFix/>
          </a:blip>
          <a:srcRect b="-4530" l="0" r="0" t="4529"/>
          <a:stretch/>
        </p:blipFill>
        <p:spPr>
          <a:xfrm>
            <a:off x="6004725" y="1853850"/>
            <a:ext cx="2986877" cy="28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1"/>
          <p:cNvSpPr txBox="1"/>
          <p:nvPr/>
        </p:nvSpPr>
        <p:spPr>
          <a:xfrm>
            <a:off x="608775" y="4559575"/>
            <a:ext cx="813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all the spikes  should coincide with any parent and absolute value should be less than the parent . This doesn’t hold true  in B-A.  B-A is invalid.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1621200" y="32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    What is Single cell RNA sequencing 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880200" y="1915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  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700"/>
          </a:p>
        </p:txBody>
      </p:sp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 b="0" l="-5650" r="5649" t="0"/>
          <a:stretch/>
        </p:blipFill>
        <p:spPr>
          <a:xfrm>
            <a:off x="1403275" y="1093450"/>
            <a:ext cx="5211350" cy="3431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 txBox="1"/>
          <p:nvPr/>
        </p:nvSpPr>
        <p:spPr>
          <a:xfrm>
            <a:off x="1564975" y="4524575"/>
            <a:ext cx="763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https://cellandbioscience.biomedcentral.com/articles/10.1186/s13578-019-0314-y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Relation between cluster 0 and cluster 1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72"/>
          <p:cNvSpPr txBox="1"/>
          <p:nvPr>
            <p:ph idx="1" type="body"/>
          </p:nvPr>
        </p:nvSpPr>
        <p:spPr>
          <a:xfrm>
            <a:off x="5342275" y="2480163"/>
            <a:ext cx="36390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</a:rPr>
              <a:t>Since A-B is valid , clonal relation =  B-&gt;A</a:t>
            </a:r>
            <a:endParaRPr sz="1400">
              <a:solidFill>
                <a:srgbClr val="21212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 sz="1400">
                <a:solidFill>
                  <a:srgbClr val="212121"/>
                </a:solidFill>
              </a:rPr>
              <a:t>Or  </a:t>
            </a:r>
            <a:r>
              <a:rPr b="1" lang="en" sz="1400">
                <a:solidFill>
                  <a:srgbClr val="212121"/>
                </a:solidFill>
              </a:rPr>
              <a:t>cluster 1 -&gt; cluster 0</a:t>
            </a:r>
            <a:endParaRPr b="1" sz="1400">
              <a:solidFill>
                <a:srgbClr val="21212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b="1" lang="en" sz="1400">
                <a:solidFill>
                  <a:srgbClr val="212121"/>
                </a:solidFill>
              </a:rPr>
              <a:t> </a:t>
            </a:r>
            <a:r>
              <a:rPr lang="en" sz="1400">
                <a:solidFill>
                  <a:srgbClr val="212121"/>
                </a:solidFill>
              </a:rPr>
              <a:t>Similarly it was resulted that cluster 2 doesn’t  has any relation with either cluster 0 nor cluster 1</a:t>
            </a:r>
            <a:endParaRPr b="1" sz="1400">
              <a:solidFill>
                <a:srgbClr val="212121"/>
              </a:solidFill>
            </a:endParaRPr>
          </a:p>
        </p:txBody>
      </p:sp>
      <p:pic>
        <p:nvPicPr>
          <p:cNvPr id="505" name="Google Shape;5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875" y="2053125"/>
            <a:ext cx="4531400" cy="27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2"/>
          <p:cNvSpPr txBox="1"/>
          <p:nvPr/>
        </p:nvSpPr>
        <p:spPr>
          <a:xfrm rot="-5401761">
            <a:off x="-935847" y="2804826"/>
            <a:ext cx="29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1    2     0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72"/>
          <p:cNvSpPr txBox="1"/>
          <p:nvPr/>
        </p:nvSpPr>
        <p:spPr>
          <a:xfrm>
            <a:off x="0" y="3867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727650" y="1198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Step 10. Spanning Tree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73"/>
          <p:cNvSpPr txBox="1"/>
          <p:nvPr>
            <p:ph idx="1" type="body"/>
          </p:nvPr>
        </p:nvSpPr>
        <p:spPr>
          <a:xfrm>
            <a:off x="953100" y="2004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the relationship between all the pair of clusters average expression.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transitive relationships.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 Minimum Spanning Tree  for constructing phylogeny.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/>
          <p:nvPr>
            <p:ph type="title"/>
          </p:nvPr>
        </p:nvSpPr>
        <p:spPr>
          <a:xfrm>
            <a:off x="727650" y="112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Result : For </a:t>
            </a: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BCH836</a:t>
            </a: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74"/>
          <p:cNvPicPr preferRelativeResize="0"/>
          <p:nvPr/>
        </p:nvPicPr>
        <p:blipFill rotWithShape="1">
          <a:blip r:embed="rId3">
            <a:alphaModFix/>
          </a:blip>
          <a:srcRect b="71043" l="8114" r="56185" t="0"/>
          <a:stretch/>
        </p:blipFill>
        <p:spPr>
          <a:xfrm>
            <a:off x="107400" y="2217425"/>
            <a:ext cx="3665052" cy="17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4"/>
          <p:cNvPicPr preferRelativeResize="0"/>
          <p:nvPr/>
        </p:nvPicPr>
        <p:blipFill rotWithShape="1">
          <a:blip r:embed="rId3">
            <a:alphaModFix/>
          </a:blip>
          <a:srcRect b="41095" l="7707" r="60312" t="28937"/>
          <a:stretch/>
        </p:blipFill>
        <p:spPr>
          <a:xfrm>
            <a:off x="3772450" y="2217425"/>
            <a:ext cx="3665052" cy="228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5"/>
          <p:cNvSpPr txBox="1"/>
          <p:nvPr>
            <p:ph type="title"/>
          </p:nvPr>
        </p:nvSpPr>
        <p:spPr>
          <a:xfrm>
            <a:off x="727650" y="1119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Result : For Tumor name -&gt; Melanoma ,Patient-CY79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6" name="Google Shape;5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25" y="1565425"/>
            <a:ext cx="6121700" cy="34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/>
        </p:nvSpPr>
        <p:spPr>
          <a:xfrm>
            <a:off x="6460450" y="2571750"/>
            <a:ext cx="151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Clonal Phylogeny: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C-&gt;A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-&gt;B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 txBox="1"/>
          <p:nvPr>
            <p:ph type="ctrTitle"/>
          </p:nvPr>
        </p:nvSpPr>
        <p:spPr>
          <a:xfrm>
            <a:off x="729450" y="1183625"/>
            <a:ext cx="8316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Part2. tranSCend : </a:t>
            </a:r>
            <a:r>
              <a:rPr b="0" lang="en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deployed at- </a:t>
            </a:r>
            <a:r>
              <a:rPr b="0" lang="en" sz="14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http://transcend.senguptalab.iiitd.edu.in/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729450" y="3112950"/>
            <a:ext cx="768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50" y="1807650"/>
            <a:ext cx="6693374" cy="28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6"/>
          <p:cNvSpPr txBox="1"/>
          <p:nvPr/>
        </p:nvSpPr>
        <p:spPr>
          <a:xfrm>
            <a:off x="729450" y="4592525"/>
            <a:ext cx="806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platform for Transfer Learning Based single cell analysis, hosting pre-trained models.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7"/>
          <p:cNvSpPr txBox="1"/>
          <p:nvPr>
            <p:ph type="title"/>
          </p:nvPr>
        </p:nvSpPr>
        <p:spPr>
          <a:xfrm>
            <a:off x="727650" y="1185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Model Browser: Hub for pre-trained models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1" name="Google Shape;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25" y="1774750"/>
            <a:ext cx="5734425" cy="30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/>
          <p:nvPr>
            <p:ph type="title"/>
          </p:nvPr>
        </p:nvSpPr>
        <p:spPr>
          <a:xfrm>
            <a:off x="727650" y="1220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Model Card: Everything about the hosted models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7" name="Google Shape;547;p78"/>
          <p:cNvPicPr preferRelativeResize="0"/>
          <p:nvPr/>
        </p:nvPicPr>
        <p:blipFill rotWithShape="1">
          <a:blip r:embed="rId3">
            <a:alphaModFix/>
          </a:blip>
          <a:srcRect b="4120" l="-3010" r="3009" t="-4120"/>
          <a:stretch/>
        </p:blipFill>
        <p:spPr>
          <a:xfrm>
            <a:off x="1361500" y="1592325"/>
            <a:ext cx="5438399" cy="31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title"/>
          </p:nvPr>
        </p:nvSpPr>
        <p:spPr>
          <a:xfrm>
            <a:off x="727638" y="118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Model Upload: Upload your state-of-art model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3" name="Google Shape;5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" y="2572610"/>
            <a:ext cx="8572675" cy="244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9"/>
          <p:cNvPicPr preferRelativeResize="0"/>
          <p:nvPr/>
        </p:nvPicPr>
        <p:blipFill rotWithShape="1">
          <a:blip r:embed="rId4">
            <a:alphaModFix/>
          </a:blip>
          <a:srcRect b="0" l="0" r="0" t="62268"/>
          <a:stretch/>
        </p:blipFill>
        <p:spPr>
          <a:xfrm>
            <a:off x="739225" y="1652296"/>
            <a:ext cx="8062825" cy="97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"/>
          <p:cNvSpPr txBox="1"/>
          <p:nvPr>
            <p:ph type="title"/>
          </p:nvPr>
        </p:nvSpPr>
        <p:spPr>
          <a:xfrm>
            <a:off x="727650" y="1119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Acknowledgement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80"/>
          <p:cNvSpPr txBox="1"/>
          <p:nvPr/>
        </p:nvSpPr>
        <p:spPr>
          <a:xfrm>
            <a:off x="6460450" y="2571750"/>
            <a:ext cx="15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80"/>
          <p:cNvSpPr txBox="1"/>
          <p:nvPr/>
        </p:nvSpPr>
        <p:spPr>
          <a:xfrm>
            <a:off x="785750" y="1655075"/>
            <a:ext cx="7583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5900" lvl="0" marL="3429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Sincere regards to Prof. Debarka Sengupta for his guidance.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Ph.D. scholar, Namrata Bhattacharya  and  Sarita Poonia for their valuable mentorship.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My teammates Dinesh Joshi and Rishab Munjal , tranSCend was possible because of them.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8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Department of Computational Biology and IT administrators at IIIT Delhi for providing me with the necessary resources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3429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❖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Thank my family and friends for providing much-needed support and cheering me up during my whole thesis.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1"/>
          <p:cNvSpPr txBox="1"/>
          <p:nvPr>
            <p:ph type="ctrTitle"/>
          </p:nvPr>
        </p:nvSpPr>
        <p:spPr>
          <a:xfrm>
            <a:off x="729625" y="1508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  <p:sp>
        <p:nvSpPr>
          <p:cNvPr id="567" name="Google Shape;567;p81"/>
          <p:cNvSpPr txBox="1"/>
          <p:nvPr>
            <p:ph idx="1" type="subTitle"/>
          </p:nvPr>
        </p:nvSpPr>
        <p:spPr>
          <a:xfrm>
            <a:off x="816800" y="2617150"/>
            <a:ext cx="7688100" cy="19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Name-  Kiran Sethi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no-MT20211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Branch-CB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 b="0" l="0" r="-1419" t="0"/>
          <a:stretch/>
        </p:blipFill>
        <p:spPr>
          <a:xfrm>
            <a:off x="1691250" y="831474"/>
            <a:ext cx="5630050" cy="388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1035550" y="371050"/>
            <a:ext cx="633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scRNA-seq: Complete Overview 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783975" y="1388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Intra Tumor Heterogeneity : An Introduction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871100" y="22238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Intratumor heterogeneity ,also known as intralesional heterogeneity  refers to </a:t>
            </a:r>
            <a:r>
              <a:rPr b="1" lang="en" sz="16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distinct tumor cell populations 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(with different molecular and 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phenotypic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profiles)  within the </a:t>
            </a:r>
            <a:r>
              <a:rPr b="1" lang="en" sz="1600">
                <a:solidFill>
                  <a:srgbClr val="98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same tumor specimen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40419" l="41024" r="38141" t="19852"/>
          <a:stretch/>
        </p:blipFill>
        <p:spPr>
          <a:xfrm>
            <a:off x="4892900" y="2043988"/>
            <a:ext cx="2656119" cy="22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/>
          <p:nvPr/>
        </p:nvSpPr>
        <p:spPr>
          <a:xfrm rot="8665129">
            <a:off x="7151288" y="1964638"/>
            <a:ext cx="642943" cy="2831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/>
          <p:nvPr/>
        </p:nvSpPr>
        <p:spPr>
          <a:xfrm rot="-8267894">
            <a:off x="7151203" y="4072619"/>
            <a:ext cx="643103" cy="2831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 rot="-2547966">
            <a:off x="5535303" y="4140392"/>
            <a:ext cx="642964" cy="283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783975" y="1388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Tumor Heterogeneity : Broad View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729450" y="22129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endParaRPr sz="1400"/>
          </a:p>
        </p:txBody>
      </p:sp>
      <p:pic>
        <p:nvPicPr>
          <p:cNvPr id="314" name="Google Shape;3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00" y="2013800"/>
            <a:ext cx="5786449" cy="2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/>
        </p:nvSpPr>
        <p:spPr>
          <a:xfrm>
            <a:off x="-128325" y="4539400"/>
            <a:ext cx="95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                         Intertumour Heterogeneity , Intra tumour heterogeneity and Intercellular Heterogeneity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5" y="686225"/>
            <a:ext cx="6393626" cy="3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/>
        </p:nvSpPr>
        <p:spPr>
          <a:xfrm>
            <a:off x="526125" y="4555050"/>
            <a:ext cx="107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</a:t>
            </a:r>
            <a:r>
              <a:rPr lang="en"/>
              <a:t>: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https://www.researchgate.net/figure/Effects-of-tumour-heterogeneity-on-the-predictive-value-of-biomarkers-Cancer-diagnosis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 rot="-5400000">
            <a:off x="4821000" y="2841850"/>
            <a:ext cx="49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                             Intra-tumor </a:t>
            </a: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heterogeneity</a:t>
            </a:r>
            <a:r>
              <a:rPr b="1"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: a big PROBLEM!</a:t>
            </a:r>
            <a:endParaRPr b="1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581625" y="469125"/>
            <a:ext cx="60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Effects of Intra tumor heterogeneity on the predictive value of biomarkers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783975" y="1388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Copy Number Variation</a:t>
            </a: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729450" y="22129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endParaRPr sz="1400"/>
          </a:p>
        </p:txBody>
      </p:sp>
      <p:sp>
        <p:nvSpPr>
          <p:cNvPr id="330" name="Google Shape;330;p50"/>
          <p:cNvSpPr txBox="1"/>
          <p:nvPr/>
        </p:nvSpPr>
        <p:spPr>
          <a:xfrm>
            <a:off x="-128325" y="4539400"/>
            <a:ext cx="95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783975" y="1992325"/>
            <a:ext cx="45441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copy number variation (CNV) is </a:t>
            </a:r>
            <a:r>
              <a:rPr b="1"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number of copies of a particular gene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varies from one individual to the next.It is a type of</a:t>
            </a:r>
            <a:r>
              <a:rPr b="1"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structural variation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where we have a stretch of DNA, which is duplicated in some people, and sometimes even triplicated or 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quadruplicate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 when we look at that chromosomal region, we will see a variation in the number of copies in normal people.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475" y="1992313"/>
            <a:ext cx="3009199" cy="27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783975" y="1388800"/>
            <a:ext cx="8128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latin typeface="Times New Roman"/>
                <a:ea typeface="Times New Roman"/>
                <a:cs typeface="Times New Roman"/>
                <a:sym typeface="Times New Roman"/>
              </a:rPr>
              <a:t> InferCNV: A tool to generate CNV profile from scRNA</a:t>
            </a:r>
            <a:endParaRPr sz="25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729450" y="22129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endParaRPr sz="1400"/>
          </a:p>
        </p:txBody>
      </p:sp>
      <p:sp>
        <p:nvSpPr>
          <p:cNvPr id="339" name="Google Shape;339;p51"/>
          <p:cNvSpPr txBox="1"/>
          <p:nvPr/>
        </p:nvSpPr>
        <p:spPr>
          <a:xfrm>
            <a:off x="-128325" y="4539400"/>
            <a:ext cx="95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379650" y="1998100"/>
            <a:ext cx="45441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InferCNV is used to explore tumor single cell RNA-Seq data to identify evidence for somatic large-scale chromosomal copy number alterations, such as </a:t>
            </a:r>
            <a:r>
              <a:rPr b="1"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gains or deletions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entire chromosomes or large segments of chromosomes.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done by exploring expression intensity of genes across positions of tumor genome in comparison to a set of reference 'normal' cells.</a:t>
            </a:r>
            <a:endParaRPr sz="1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475" y="1992313"/>
            <a:ext cx="3009199" cy="27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